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68" r:id="rId2"/>
    <p:sldId id="258" r:id="rId3"/>
    <p:sldId id="269" r:id="rId4"/>
    <p:sldId id="270" r:id="rId5"/>
    <p:sldId id="271" r:id="rId6"/>
    <p:sldId id="286" r:id="rId7"/>
    <p:sldId id="272" r:id="rId8"/>
    <p:sldId id="273" r:id="rId9"/>
    <p:sldId id="274" r:id="rId10"/>
    <p:sldId id="275" r:id="rId11"/>
    <p:sldId id="276" r:id="rId12"/>
    <p:sldId id="279" r:id="rId13"/>
    <p:sldId id="277" r:id="rId14"/>
    <p:sldId id="278" r:id="rId15"/>
    <p:sldId id="285" r:id="rId16"/>
    <p:sldId id="280" r:id="rId17"/>
    <p:sldId id="281" r:id="rId18"/>
    <p:sldId id="282" r:id="rId19"/>
    <p:sldId id="283"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0" d="100"/>
          <a:sy n="70" d="100"/>
        </p:scale>
        <p:origin x="738" y="60"/>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bdajit Lawhare" userId="fa046fccee11a1d6" providerId="LiveId" clId="{578BB07B-52C1-4DA4-A58E-03D162CFC0C6}"/>
    <pc:docChg chg="undo custSel modSld">
      <pc:chgData name="Shabdajit Lawhare" userId="fa046fccee11a1d6" providerId="LiveId" clId="{578BB07B-52C1-4DA4-A58E-03D162CFC0C6}" dt="2025-11-14T15:59:37.678" v="73" actId="20577"/>
      <pc:docMkLst>
        <pc:docMk/>
      </pc:docMkLst>
      <pc:sldChg chg="modSp mod">
        <pc:chgData name="Shabdajit Lawhare" userId="fa046fccee11a1d6" providerId="LiveId" clId="{578BB07B-52C1-4DA4-A58E-03D162CFC0C6}" dt="2025-11-14T15:56:57.968" v="1" actId="1076"/>
        <pc:sldMkLst>
          <pc:docMk/>
          <pc:sldMk cId="2253536949" sldId="258"/>
        </pc:sldMkLst>
        <pc:spChg chg="mod">
          <ac:chgData name="Shabdajit Lawhare" userId="fa046fccee11a1d6" providerId="LiveId" clId="{578BB07B-52C1-4DA4-A58E-03D162CFC0C6}" dt="2025-11-14T15:56:57.968" v="1" actId="1076"/>
          <ac:spMkLst>
            <pc:docMk/>
            <pc:sldMk cId="2253536949" sldId="258"/>
            <ac:spMk id="3" creationId="{00000000-0000-0000-0000-000000000000}"/>
          </ac:spMkLst>
        </pc:spChg>
      </pc:sldChg>
      <pc:sldChg chg="modSp mod">
        <pc:chgData name="Shabdajit Lawhare" userId="fa046fccee11a1d6" providerId="LiveId" clId="{578BB07B-52C1-4DA4-A58E-03D162CFC0C6}" dt="2025-11-14T15:59:37.678" v="73" actId="20577"/>
        <pc:sldMkLst>
          <pc:docMk/>
          <pc:sldMk cId="2370110780" sldId="268"/>
        </pc:sldMkLst>
        <pc:spChg chg="mod">
          <ac:chgData name="Shabdajit Lawhare" userId="fa046fccee11a1d6" providerId="LiveId" clId="{578BB07B-52C1-4DA4-A58E-03D162CFC0C6}" dt="2025-11-14T15:59:37.678" v="73" actId="20577"/>
          <ac:spMkLst>
            <pc:docMk/>
            <pc:sldMk cId="2370110780" sldId="268"/>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11/14/2025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11/14/2025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11/14/2025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11/14/2025</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11/14/2025</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11/14/2025</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svgsilh.com/image/311656.htm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5110" y="354566"/>
            <a:ext cx="10758195" cy="970378"/>
          </a:xfrm>
        </p:spPr>
        <p:txBody>
          <a:bodyPr>
            <a:normAutofit/>
          </a:bodyPr>
          <a:lstStyle/>
          <a:p>
            <a:r>
              <a:rPr lang="en-US" b="1" dirty="0"/>
              <a:t>ADVENTURE  WORKS              PROJECT</a:t>
            </a:r>
          </a:p>
        </p:txBody>
      </p:sp>
      <p:sp>
        <p:nvSpPr>
          <p:cNvPr id="3" name="Subtitle 2"/>
          <p:cNvSpPr>
            <a:spLocks noGrp="1"/>
          </p:cNvSpPr>
          <p:nvPr>
            <p:ph type="subTitle" idx="1"/>
          </p:nvPr>
        </p:nvSpPr>
        <p:spPr>
          <a:xfrm>
            <a:off x="880189" y="4292081"/>
            <a:ext cx="8686800" cy="2090057"/>
          </a:xfrm>
        </p:spPr>
        <p:txBody>
          <a:bodyPr>
            <a:normAutofit/>
          </a:bodyPr>
          <a:lstStyle/>
          <a:p>
            <a:r>
              <a:rPr lang="en-US" sz="2800" b="1" dirty="0"/>
              <a:t>PRESENTED BY </a:t>
            </a:r>
          </a:p>
          <a:p>
            <a:r>
              <a:rPr lang="en-US" sz="2800" b="1" dirty="0"/>
              <a:t>SHABDAJIT LAWHARE</a:t>
            </a:r>
          </a:p>
        </p:txBody>
      </p:sp>
      <p:pic>
        <p:nvPicPr>
          <p:cNvPr id="9" name="Graphic 8">
            <a:extLst>
              <a:ext uri="{FF2B5EF4-FFF2-40B4-BE49-F238E27FC236}">
                <a16:creationId xmlns:a16="http://schemas.microsoft.com/office/drawing/2014/main" id="{0B0ADB06-ECBA-FE7F-57AB-41604DB0FC0C}"/>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6879771" y="354566"/>
            <a:ext cx="1656323" cy="830422"/>
          </a:xfrm>
          <a:prstGeom prst="rect">
            <a:avLst/>
          </a:prstGeom>
        </p:spPr>
      </p:pic>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0B95-3629-C194-ACAF-598423D83480}"/>
              </a:ext>
            </a:extLst>
          </p:cNvPr>
          <p:cNvSpPr>
            <a:spLocks noGrp="1"/>
          </p:cNvSpPr>
          <p:nvPr>
            <p:ph type="title"/>
          </p:nvPr>
        </p:nvSpPr>
        <p:spPr>
          <a:xfrm>
            <a:off x="805543" y="158939"/>
            <a:ext cx="10058400" cy="550188"/>
          </a:xfrm>
        </p:spPr>
        <p:txBody>
          <a:bodyPr>
            <a:noAutofit/>
          </a:bodyPr>
          <a:lstStyle/>
          <a:p>
            <a:pPr algn="ctr"/>
            <a:r>
              <a:rPr lang="en-IN" b="1" dirty="0"/>
              <a:t>POWER BI DASHBOARD OVERVIEW</a:t>
            </a:r>
          </a:p>
        </p:txBody>
      </p:sp>
      <p:pic>
        <p:nvPicPr>
          <p:cNvPr id="5" name="Content Placeholder 4">
            <a:extLst>
              <a:ext uri="{FF2B5EF4-FFF2-40B4-BE49-F238E27FC236}">
                <a16:creationId xmlns:a16="http://schemas.microsoft.com/office/drawing/2014/main" id="{67A5D00A-54E0-CDE4-FEDA-1A0649B56C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242" y="914401"/>
            <a:ext cx="11467322" cy="5691188"/>
          </a:xfrm>
        </p:spPr>
      </p:pic>
    </p:spTree>
    <p:extLst>
      <p:ext uri="{BB962C8B-B14F-4D97-AF65-F5344CB8AC3E}">
        <p14:creationId xmlns:p14="http://schemas.microsoft.com/office/powerpoint/2010/main" val="55856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94FA-BDD0-2FF1-4073-3E28D11E07FB}"/>
              </a:ext>
            </a:extLst>
          </p:cNvPr>
          <p:cNvSpPr>
            <a:spLocks noGrp="1"/>
          </p:cNvSpPr>
          <p:nvPr>
            <p:ph type="title"/>
          </p:nvPr>
        </p:nvSpPr>
        <p:spPr>
          <a:xfrm>
            <a:off x="898848" y="205592"/>
            <a:ext cx="10058400" cy="596841"/>
          </a:xfrm>
        </p:spPr>
        <p:txBody>
          <a:bodyPr/>
          <a:lstStyle/>
          <a:p>
            <a:pPr algn="ctr"/>
            <a:r>
              <a:rPr lang="en-IN" b="1" dirty="0"/>
              <a:t>CUSTOMER ANALYSIS BY SALES</a:t>
            </a:r>
          </a:p>
        </p:txBody>
      </p:sp>
      <p:pic>
        <p:nvPicPr>
          <p:cNvPr id="5" name="Content Placeholder 4">
            <a:extLst>
              <a:ext uri="{FF2B5EF4-FFF2-40B4-BE49-F238E27FC236}">
                <a16:creationId xmlns:a16="http://schemas.microsoft.com/office/drawing/2014/main" id="{B7A683E8-22E8-D0DE-936F-B78C0A030C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114" y="933450"/>
            <a:ext cx="11354779" cy="5616640"/>
          </a:xfrm>
        </p:spPr>
      </p:pic>
    </p:spTree>
    <p:extLst>
      <p:ext uri="{BB962C8B-B14F-4D97-AF65-F5344CB8AC3E}">
        <p14:creationId xmlns:p14="http://schemas.microsoft.com/office/powerpoint/2010/main" val="371569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263D2-2ADE-E2F5-EF5F-F44015A665FB}"/>
              </a:ext>
            </a:extLst>
          </p:cNvPr>
          <p:cNvSpPr>
            <a:spLocks noGrp="1"/>
          </p:cNvSpPr>
          <p:nvPr>
            <p:ph type="title"/>
          </p:nvPr>
        </p:nvSpPr>
        <p:spPr>
          <a:xfrm>
            <a:off x="926840" y="224253"/>
            <a:ext cx="10058400" cy="550188"/>
          </a:xfrm>
        </p:spPr>
        <p:txBody>
          <a:bodyPr>
            <a:noAutofit/>
          </a:bodyPr>
          <a:lstStyle/>
          <a:p>
            <a:pPr algn="ctr"/>
            <a:r>
              <a:rPr lang="en-IN" b="1" dirty="0"/>
              <a:t>CUSTOMER ANALYSIS BY PROFIT</a:t>
            </a:r>
          </a:p>
        </p:txBody>
      </p:sp>
      <p:pic>
        <p:nvPicPr>
          <p:cNvPr id="5" name="Content Placeholder 4">
            <a:extLst>
              <a:ext uri="{FF2B5EF4-FFF2-40B4-BE49-F238E27FC236}">
                <a16:creationId xmlns:a16="http://schemas.microsoft.com/office/drawing/2014/main" id="{1DCBF076-49D9-D76E-F1DF-17331FAD82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465" y="942392"/>
            <a:ext cx="11028783" cy="5691355"/>
          </a:xfrm>
        </p:spPr>
      </p:pic>
    </p:spTree>
    <p:extLst>
      <p:ext uri="{BB962C8B-B14F-4D97-AF65-F5344CB8AC3E}">
        <p14:creationId xmlns:p14="http://schemas.microsoft.com/office/powerpoint/2010/main" val="71477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671B-460F-5E3B-53BA-FB0F00130FAB}"/>
              </a:ext>
            </a:extLst>
          </p:cNvPr>
          <p:cNvSpPr>
            <a:spLocks noGrp="1"/>
          </p:cNvSpPr>
          <p:nvPr>
            <p:ph type="title"/>
          </p:nvPr>
        </p:nvSpPr>
        <p:spPr>
          <a:xfrm>
            <a:off x="870857" y="242914"/>
            <a:ext cx="10058400" cy="503535"/>
          </a:xfrm>
        </p:spPr>
        <p:txBody>
          <a:bodyPr>
            <a:noAutofit/>
          </a:bodyPr>
          <a:lstStyle/>
          <a:p>
            <a:pPr algn="ctr"/>
            <a:r>
              <a:rPr lang="en-IN" b="1" dirty="0"/>
              <a:t>PRODUCT ANALYSIS</a:t>
            </a:r>
          </a:p>
        </p:txBody>
      </p:sp>
      <p:pic>
        <p:nvPicPr>
          <p:cNvPr id="5" name="Content Placeholder 4">
            <a:extLst>
              <a:ext uri="{FF2B5EF4-FFF2-40B4-BE49-F238E27FC236}">
                <a16:creationId xmlns:a16="http://schemas.microsoft.com/office/drawing/2014/main" id="{4BE2C2F9-14F4-362F-788F-C9A28EA0A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192" y="886408"/>
            <a:ext cx="11439329" cy="5589037"/>
          </a:xfrm>
        </p:spPr>
      </p:pic>
    </p:spTree>
    <p:extLst>
      <p:ext uri="{BB962C8B-B14F-4D97-AF65-F5344CB8AC3E}">
        <p14:creationId xmlns:p14="http://schemas.microsoft.com/office/powerpoint/2010/main" val="193698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357A-A56C-D404-6F4C-B73D5D1B4435}"/>
              </a:ext>
            </a:extLst>
          </p:cNvPr>
          <p:cNvSpPr>
            <a:spLocks noGrp="1"/>
          </p:cNvSpPr>
          <p:nvPr>
            <p:ph type="title"/>
          </p:nvPr>
        </p:nvSpPr>
        <p:spPr>
          <a:xfrm>
            <a:off x="908180" y="200925"/>
            <a:ext cx="10058400" cy="484874"/>
          </a:xfrm>
        </p:spPr>
        <p:txBody>
          <a:bodyPr>
            <a:normAutofit fontScale="90000"/>
          </a:bodyPr>
          <a:lstStyle/>
          <a:p>
            <a:pPr algn="ctr"/>
            <a:r>
              <a:rPr lang="en-IN" b="1" dirty="0"/>
              <a:t>SQL QUERIES</a:t>
            </a:r>
          </a:p>
        </p:txBody>
      </p:sp>
      <p:pic>
        <p:nvPicPr>
          <p:cNvPr id="5" name="Content Placeholder 4">
            <a:extLst>
              <a:ext uri="{FF2B5EF4-FFF2-40B4-BE49-F238E27FC236}">
                <a16:creationId xmlns:a16="http://schemas.microsoft.com/office/drawing/2014/main" id="{836FBC77-9FCE-03E5-FB52-10C356F2D1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805" y="1156252"/>
            <a:ext cx="10982130" cy="5197895"/>
          </a:xfrm>
        </p:spPr>
      </p:pic>
    </p:spTree>
    <p:extLst>
      <p:ext uri="{BB962C8B-B14F-4D97-AF65-F5344CB8AC3E}">
        <p14:creationId xmlns:p14="http://schemas.microsoft.com/office/powerpoint/2010/main" val="187912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5BDAD-9CCA-E5C4-CC85-486067AA53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571" y="317241"/>
            <a:ext cx="11411339" cy="6139543"/>
          </a:xfrm>
        </p:spPr>
      </p:pic>
    </p:spTree>
    <p:extLst>
      <p:ext uri="{BB962C8B-B14F-4D97-AF65-F5344CB8AC3E}">
        <p14:creationId xmlns:p14="http://schemas.microsoft.com/office/powerpoint/2010/main" val="276165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0F23-F5C1-345D-70F7-2086BFDC2549}"/>
              </a:ext>
            </a:extLst>
          </p:cNvPr>
          <p:cNvSpPr>
            <a:spLocks noGrp="1"/>
          </p:cNvSpPr>
          <p:nvPr>
            <p:ph type="title"/>
          </p:nvPr>
        </p:nvSpPr>
        <p:spPr>
          <a:xfrm>
            <a:off x="1066800" y="242914"/>
            <a:ext cx="10058400" cy="578180"/>
          </a:xfrm>
        </p:spPr>
        <p:txBody>
          <a:bodyPr>
            <a:noAutofit/>
          </a:bodyPr>
          <a:lstStyle/>
          <a:p>
            <a:pPr algn="ctr"/>
            <a:r>
              <a:rPr lang="en-IN" b="1" dirty="0"/>
              <a:t>KEY INSIGHTS&amp; RECOMMENDATIONS</a:t>
            </a:r>
          </a:p>
        </p:txBody>
      </p:sp>
      <p:sp>
        <p:nvSpPr>
          <p:cNvPr id="3" name="Content Placeholder 2">
            <a:extLst>
              <a:ext uri="{FF2B5EF4-FFF2-40B4-BE49-F238E27FC236}">
                <a16:creationId xmlns:a16="http://schemas.microsoft.com/office/drawing/2014/main" id="{307B3030-CD0F-FCDD-7870-A41347E0ACF3}"/>
              </a:ext>
            </a:extLst>
          </p:cNvPr>
          <p:cNvSpPr>
            <a:spLocks noGrp="1"/>
          </p:cNvSpPr>
          <p:nvPr>
            <p:ph idx="1"/>
          </p:nvPr>
        </p:nvSpPr>
        <p:spPr>
          <a:xfrm>
            <a:off x="522514" y="1083906"/>
            <a:ext cx="11318033" cy="5400869"/>
          </a:xfrm>
        </p:spPr>
        <p:txBody>
          <a:bodyPr/>
          <a:lstStyle/>
          <a:p>
            <a:pPr marL="0" indent="0">
              <a:buNone/>
            </a:pPr>
            <a:r>
              <a:rPr lang="en-IN" b="1" dirty="0"/>
              <a:t>1</a:t>
            </a:r>
            <a:r>
              <a:rPr lang="en-IN" dirty="0"/>
              <a:t>. Use just-in-Time (JIT) inventory – match production to demand minimizing finished goods and raw material stock. This lowers inventory holding costs &amp; reduce waste.</a:t>
            </a:r>
          </a:p>
          <a:p>
            <a:pPr>
              <a:buClr>
                <a:srgbClr val="C00000"/>
              </a:buClr>
              <a:buFont typeface="Wingdings" panose="05000000000000000000" pitchFamily="2" charset="2"/>
              <a:buChar char="§"/>
            </a:pPr>
            <a:r>
              <a:rPr lang="en-IN" dirty="0"/>
              <a:t> As you can see in the excel dashboard we have Top 5 products by Sales Which Gains more profitability Compared to other products  So we can invent  this products more than we can decrease the production cost  which automatically lower the cost of sales.</a:t>
            </a:r>
          </a:p>
          <a:p>
            <a:pPr>
              <a:buClr>
                <a:srgbClr val="C00000"/>
              </a:buClr>
              <a:buFont typeface="Wingdings" panose="05000000000000000000" pitchFamily="2" charset="2"/>
              <a:buChar char="§"/>
            </a:pPr>
            <a:r>
              <a:rPr lang="en-IN" dirty="0"/>
              <a:t> Sales by product colour in this chart it represents we are getting high sales due to Mostly black, red, silver, yellow Colour products.</a:t>
            </a:r>
          </a:p>
          <a:p>
            <a:pPr>
              <a:buClr>
                <a:srgbClr val="C00000"/>
              </a:buClr>
              <a:buFont typeface="Wingdings" panose="05000000000000000000" pitchFamily="2" charset="2"/>
              <a:buChar char="§"/>
            </a:pPr>
            <a:r>
              <a:rPr lang="en-IN" dirty="0"/>
              <a:t>Category Wise Sales represents  we are getting high sales due to Bikes, Accessories Category only.</a:t>
            </a:r>
          </a:p>
          <a:p>
            <a:pPr>
              <a:buClr>
                <a:srgbClr val="C00000"/>
              </a:buClr>
              <a:buFont typeface="Wingdings" panose="05000000000000000000" pitchFamily="2" charset="2"/>
              <a:buChar char="§"/>
            </a:pPr>
            <a:r>
              <a:rPr lang="en-IN" dirty="0"/>
              <a:t>Sales by Product line Represents we are getting high sales due to road ,Mountain bicycles.</a:t>
            </a:r>
          </a:p>
        </p:txBody>
      </p:sp>
    </p:spTree>
    <p:extLst>
      <p:ext uri="{BB962C8B-B14F-4D97-AF65-F5344CB8AC3E}">
        <p14:creationId xmlns:p14="http://schemas.microsoft.com/office/powerpoint/2010/main" val="244379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EF2D3F-B7E4-A354-9757-56C022A98208}"/>
              </a:ext>
            </a:extLst>
          </p:cNvPr>
          <p:cNvSpPr>
            <a:spLocks noGrp="1"/>
          </p:cNvSpPr>
          <p:nvPr>
            <p:ph idx="1"/>
          </p:nvPr>
        </p:nvSpPr>
        <p:spPr>
          <a:xfrm>
            <a:off x="371669" y="653143"/>
            <a:ext cx="11448661" cy="5784980"/>
          </a:xfrm>
        </p:spPr>
        <p:txBody>
          <a:bodyPr/>
          <a:lstStyle/>
          <a:p>
            <a:pPr>
              <a:buClr>
                <a:srgbClr val="C00000"/>
              </a:buClr>
              <a:buFont typeface="Wingdings" panose="05000000000000000000" pitchFamily="2" charset="2"/>
              <a:buChar char="§"/>
            </a:pPr>
            <a:r>
              <a:rPr lang="en-IN" dirty="0"/>
              <a:t>Top 3 Product models By Sales Represents high Sales due to Mountain-200,Road -150,Road -250.</a:t>
            </a:r>
          </a:p>
          <a:p>
            <a:pPr>
              <a:buClr>
                <a:srgbClr val="C00000"/>
              </a:buClr>
              <a:buFont typeface="Wingdings" panose="05000000000000000000" pitchFamily="2" charset="2"/>
              <a:buChar char="§"/>
            </a:pPr>
            <a:r>
              <a:rPr lang="en-IN" dirty="0"/>
              <a:t>Top 3 Sub-category By sales represents high Sales due to Road bikes, Mountain bikes, touring bikes.</a:t>
            </a:r>
          </a:p>
          <a:p>
            <a:pPr marL="0" indent="0">
              <a:buNone/>
            </a:pPr>
            <a:r>
              <a:rPr lang="en-IN" b="1" dirty="0"/>
              <a:t>2</a:t>
            </a:r>
            <a:r>
              <a:rPr lang="en-IN" dirty="0"/>
              <a:t>. Automation – Invest in automated processes robots and assembly lines to reduce labour costs , improve accuracy &amp; increase speed, even though there may be an initial investment.</a:t>
            </a:r>
          </a:p>
          <a:p>
            <a:pPr>
              <a:buClr>
                <a:srgbClr val="C00000"/>
              </a:buClr>
              <a:buFont typeface="Wingdings" panose="05000000000000000000" pitchFamily="2" charset="2"/>
              <a:buChar char="§"/>
            </a:pPr>
            <a:r>
              <a:rPr lang="en-IN" dirty="0"/>
              <a:t>As we can see that we are getting high sales due to Bikes Category It is nearly 20.86 millions and If we go for depth analysis We are getting High Sales due to Road bikes Sub-category and But coming to manufacturing it takes Mostly 4 days which consumes more time compared to other category Products. For this Problem statement we can prefer Automation process.</a:t>
            </a:r>
          </a:p>
          <a:p>
            <a:pPr>
              <a:buClr>
                <a:srgbClr val="C00000"/>
              </a:buClr>
              <a:buFont typeface="Wingdings" panose="05000000000000000000" pitchFamily="2" charset="2"/>
              <a:buChar char="§"/>
            </a:pPr>
            <a:r>
              <a:rPr lang="en-IN" dirty="0"/>
              <a:t>One more Solution is For this problem is Employee training.</a:t>
            </a:r>
          </a:p>
        </p:txBody>
      </p:sp>
    </p:spTree>
    <p:extLst>
      <p:ext uri="{BB962C8B-B14F-4D97-AF65-F5344CB8AC3E}">
        <p14:creationId xmlns:p14="http://schemas.microsoft.com/office/powerpoint/2010/main" val="128138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AEE998-A4A3-B57B-E361-F7C2272C609D}"/>
              </a:ext>
            </a:extLst>
          </p:cNvPr>
          <p:cNvSpPr>
            <a:spLocks noGrp="1"/>
          </p:cNvSpPr>
          <p:nvPr>
            <p:ph idx="1"/>
          </p:nvPr>
        </p:nvSpPr>
        <p:spPr>
          <a:xfrm>
            <a:off x="391885" y="709127"/>
            <a:ext cx="11485983" cy="5803640"/>
          </a:xfrm>
        </p:spPr>
        <p:txBody>
          <a:bodyPr/>
          <a:lstStyle/>
          <a:p>
            <a:pPr marL="0" indent="0">
              <a:buNone/>
            </a:pPr>
            <a:r>
              <a:rPr lang="en-IN" b="1" dirty="0"/>
              <a:t>3.</a:t>
            </a:r>
            <a:r>
              <a:rPr lang="en-IN" dirty="0"/>
              <a:t> Employee Training – Invest in comprehensive employee training to increase Productivity ,Enhance skills&amp; reduce errors.</a:t>
            </a:r>
          </a:p>
          <a:p>
            <a:pPr marL="0" indent="0">
              <a:buNone/>
            </a:pPr>
            <a:r>
              <a:rPr lang="en-IN" b="1" dirty="0"/>
              <a:t>4.</a:t>
            </a:r>
            <a:r>
              <a:rPr lang="en-IN" dirty="0"/>
              <a:t> Shipping cost by Commute distance Represents the high freight charges for 10+ miles but in actual if we can see we are getting high sales due to 0-1 miles Commute distance. So Reject the orders from Fare distance and try to explain the customers that we have shipping facility  for only 2-5 miles  Commute distance.</a:t>
            </a:r>
          </a:p>
          <a:p>
            <a:pPr marL="0" indent="0">
              <a:buNone/>
            </a:pPr>
            <a:r>
              <a:rPr lang="en-IN" b="1" dirty="0"/>
              <a:t>5.</a:t>
            </a:r>
            <a:r>
              <a:rPr lang="en-IN" dirty="0"/>
              <a:t> Sales by Occupation represents  high sales due to professional only. To increase sales among others we can </a:t>
            </a:r>
            <a:r>
              <a:rPr lang="en-US" dirty="0"/>
              <a:t>create bundles or starter kits at accessible price points—e.g., basic bike + essential accessories.</a:t>
            </a:r>
          </a:p>
          <a:p>
            <a:pPr>
              <a:buClr>
                <a:srgbClr val="C00000"/>
              </a:buClr>
              <a:buFont typeface="Wingdings" panose="05000000000000000000" pitchFamily="2" charset="2"/>
              <a:buChar char="§"/>
            </a:pPr>
            <a:r>
              <a:rPr lang="en-US" dirty="0"/>
              <a:t>Develop messaging and promotions for clerical/manual laborers that emphasize durability, low maintenance, and practical value.</a:t>
            </a:r>
          </a:p>
          <a:p>
            <a:pPr>
              <a:buClr>
                <a:srgbClr val="C00000"/>
              </a:buClr>
              <a:buFont typeface="Wingdings" panose="05000000000000000000" pitchFamily="2" charset="2"/>
              <a:buChar char="§"/>
            </a:pPr>
            <a:r>
              <a:rPr lang="en-US" dirty="0"/>
              <a:t>Use vouchers or small rewards for referral or repeat visits.</a:t>
            </a:r>
          </a:p>
          <a:p>
            <a:endParaRPr lang="en-IN" dirty="0"/>
          </a:p>
        </p:txBody>
      </p:sp>
    </p:spTree>
    <p:extLst>
      <p:ext uri="{BB962C8B-B14F-4D97-AF65-F5344CB8AC3E}">
        <p14:creationId xmlns:p14="http://schemas.microsoft.com/office/powerpoint/2010/main" val="354250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7396-3DCF-CE24-96A0-5FA754A497FB}"/>
              </a:ext>
            </a:extLst>
          </p:cNvPr>
          <p:cNvSpPr>
            <a:spLocks noGrp="1"/>
          </p:cNvSpPr>
          <p:nvPr>
            <p:ph type="title"/>
          </p:nvPr>
        </p:nvSpPr>
        <p:spPr>
          <a:xfrm>
            <a:off x="1066800" y="457518"/>
            <a:ext cx="10058400" cy="1063372"/>
          </a:xfrm>
        </p:spPr>
        <p:txBody>
          <a:bodyPr>
            <a:noAutofit/>
          </a:bodyPr>
          <a:lstStyle/>
          <a:p>
            <a:r>
              <a:rPr lang="en-US" b="1" dirty="0"/>
              <a:t>Extending Product Availability Through an External Website</a:t>
            </a:r>
            <a:endParaRPr lang="en-IN" b="1" dirty="0"/>
          </a:p>
        </p:txBody>
      </p:sp>
      <p:sp>
        <p:nvSpPr>
          <p:cNvPr id="3" name="Content Placeholder 2">
            <a:extLst>
              <a:ext uri="{FF2B5EF4-FFF2-40B4-BE49-F238E27FC236}">
                <a16:creationId xmlns:a16="http://schemas.microsoft.com/office/drawing/2014/main" id="{93801778-7396-0989-246D-A7ADCAD619BC}"/>
              </a:ext>
            </a:extLst>
          </p:cNvPr>
          <p:cNvSpPr>
            <a:spLocks noGrp="1"/>
          </p:cNvSpPr>
          <p:nvPr>
            <p:ph idx="1"/>
          </p:nvPr>
        </p:nvSpPr>
        <p:spPr>
          <a:xfrm>
            <a:off x="1066800" y="2133282"/>
            <a:ext cx="10058400" cy="4267200"/>
          </a:xfrm>
        </p:spPr>
        <p:txBody>
          <a:bodyPr/>
          <a:lstStyle/>
          <a:p>
            <a:pPr marL="0" indent="0">
              <a:buClr>
                <a:srgbClr val="C00000"/>
              </a:buClr>
              <a:buNone/>
            </a:pPr>
            <a:r>
              <a:rPr lang="en-US" b="1" dirty="0"/>
              <a:t>  a. Build E-commerce Capability</a:t>
            </a:r>
            <a:endParaRPr lang="en-US" dirty="0"/>
          </a:p>
          <a:p>
            <a:pPr>
              <a:buClr>
                <a:srgbClr val="C00000"/>
              </a:buClr>
              <a:buFont typeface="Wingdings" panose="05000000000000000000" pitchFamily="2" charset="2"/>
              <a:buChar char="ü"/>
            </a:pPr>
            <a:r>
              <a:rPr lang="en-US" dirty="0"/>
              <a:t>Expand the site to support online ordering, order-tracking, advanced search tools, and multi-currency support.</a:t>
            </a:r>
          </a:p>
          <a:p>
            <a:pPr marL="0" indent="0">
              <a:buNone/>
            </a:pPr>
            <a:r>
              <a:rPr lang="en-US" b="1" dirty="0"/>
              <a:t>  b. Improve Service via Portal Features</a:t>
            </a:r>
            <a:endParaRPr lang="en-US" dirty="0"/>
          </a:p>
          <a:p>
            <a:pPr>
              <a:buClr>
                <a:srgbClr val="C00000"/>
              </a:buClr>
              <a:buFont typeface="Wingdings" panose="05000000000000000000" pitchFamily="2" charset="2"/>
              <a:buChar char="ü"/>
            </a:pPr>
            <a:r>
              <a:rPr lang="en-US" dirty="0"/>
              <a:t>Consider an extranet or secure e-commerce portal offering real-time stock visibility, pricing details, and streamlined ordering.</a:t>
            </a:r>
          </a:p>
          <a:p>
            <a:endParaRPr lang="en-IN" dirty="0"/>
          </a:p>
        </p:txBody>
      </p:sp>
    </p:spTree>
    <p:extLst>
      <p:ext uri="{BB962C8B-B14F-4D97-AF65-F5344CB8AC3E}">
        <p14:creationId xmlns:p14="http://schemas.microsoft.com/office/powerpoint/2010/main" val="253383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820776"/>
          </a:xfrm>
        </p:spPr>
        <p:txBody>
          <a:bodyPr/>
          <a:lstStyle/>
          <a:p>
            <a:pPr algn="ctr"/>
            <a:r>
              <a:rPr lang="en-US" b="1" dirty="0"/>
              <a:t>INTRODUCTION</a:t>
            </a:r>
          </a:p>
        </p:txBody>
      </p:sp>
      <p:sp>
        <p:nvSpPr>
          <p:cNvPr id="3" name="Content Placeholder 2"/>
          <p:cNvSpPr>
            <a:spLocks noGrp="1"/>
          </p:cNvSpPr>
          <p:nvPr>
            <p:ph idx="1"/>
          </p:nvPr>
        </p:nvSpPr>
        <p:spPr>
          <a:xfrm>
            <a:off x="1001485" y="1587760"/>
            <a:ext cx="10058400" cy="3618722"/>
          </a:xfrm>
        </p:spPr>
        <p:txBody>
          <a:bodyPr>
            <a:normAutofit/>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The Adventure works Cycle is a manufacturing company and it manufactures the cycles , composite Bicycles , Mountain -100 black, Mountain -100 silver  Which contributes Top sales and it sells to other countries like North America, European and Asia.</a:t>
            </a:r>
          </a:p>
          <a:p>
            <a:pPr marL="0" indent="0">
              <a:buNone/>
            </a:pPr>
            <a:r>
              <a:rPr lang="en-IN" dirty="0">
                <a:latin typeface="Calibri" panose="020F0502020204030204" pitchFamily="34" charset="0"/>
                <a:ea typeface="Calibri" panose="020F0502020204030204" pitchFamily="34" charset="0"/>
              </a:rPr>
              <a:t>In 2000s, Adventure Works Cycles bought a small manufacturing plant in Mexico. Which manufactures several critical subcomponents for the Adventure Works Cycles product line. These subcomponents are shipped to the Bothell location for final product assembly. In 2001, this manufacturing plant became the sole manufacturer and distributor of the touring bicycle product group.</a:t>
            </a:r>
          </a:p>
          <a:p>
            <a:pPr marL="0" indent="0">
              <a:buNone/>
            </a:pPr>
            <a:endParaRPr lang="en-US" dirty="0"/>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BB5B-999B-D765-BED6-12B738EA9280}"/>
              </a:ext>
            </a:extLst>
          </p:cNvPr>
          <p:cNvSpPr>
            <a:spLocks noGrp="1"/>
          </p:cNvSpPr>
          <p:nvPr>
            <p:ph type="title"/>
          </p:nvPr>
        </p:nvSpPr>
        <p:spPr>
          <a:xfrm>
            <a:off x="1001485" y="251928"/>
            <a:ext cx="10058400" cy="587828"/>
          </a:xfrm>
        </p:spPr>
        <p:txBody>
          <a:bodyPr>
            <a:normAutofit/>
          </a:bodyPr>
          <a:lstStyle/>
          <a:p>
            <a:pPr algn="ctr"/>
            <a:r>
              <a:rPr lang="en-IN" b="1" dirty="0"/>
              <a:t>CONCLUSION</a:t>
            </a:r>
          </a:p>
        </p:txBody>
      </p:sp>
      <p:sp>
        <p:nvSpPr>
          <p:cNvPr id="3" name="Content Placeholder 2">
            <a:extLst>
              <a:ext uri="{FF2B5EF4-FFF2-40B4-BE49-F238E27FC236}">
                <a16:creationId xmlns:a16="http://schemas.microsoft.com/office/drawing/2014/main" id="{018595D3-6A0A-6807-5F51-CAE0D0BCEF38}"/>
              </a:ext>
            </a:extLst>
          </p:cNvPr>
          <p:cNvSpPr>
            <a:spLocks noGrp="1"/>
          </p:cNvSpPr>
          <p:nvPr>
            <p:ph idx="1"/>
          </p:nvPr>
        </p:nvSpPr>
        <p:spPr>
          <a:xfrm>
            <a:off x="1066799" y="1073020"/>
            <a:ext cx="10531151" cy="5421085"/>
          </a:xfrm>
        </p:spPr>
        <p:txBody>
          <a:bodyPr>
            <a:normAutofit/>
          </a:bodyPr>
          <a:lstStyle/>
          <a:p>
            <a:pPr>
              <a:buClr>
                <a:srgbClr val="C00000"/>
              </a:buClr>
              <a:buFont typeface="Wingdings" panose="05000000000000000000" pitchFamily="2" charset="2"/>
              <a:buChar char="Ø"/>
            </a:pPr>
            <a:r>
              <a:rPr lang="en-IN" dirty="0"/>
              <a:t>Finally We can increase the profitability of Adventure works Cycle Company by reducing the cost of sales  through lower production cost by just following the below methods.</a:t>
            </a:r>
          </a:p>
          <a:p>
            <a:pPr>
              <a:buClr>
                <a:srgbClr val="C00000"/>
              </a:buClr>
              <a:buFont typeface="Wingdings" panose="05000000000000000000" pitchFamily="2" charset="2"/>
              <a:buChar char="v"/>
            </a:pPr>
            <a:r>
              <a:rPr lang="en-IN" dirty="0"/>
              <a:t> Using just-in-Time(JIT) inventory method.</a:t>
            </a:r>
          </a:p>
          <a:p>
            <a:pPr>
              <a:buClr>
                <a:srgbClr val="C00000"/>
              </a:buClr>
              <a:buFont typeface="Wingdings" panose="05000000000000000000" pitchFamily="2" charset="2"/>
              <a:buChar char="v"/>
            </a:pPr>
            <a:r>
              <a:rPr lang="en-IN" dirty="0"/>
              <a:t>Automation Which Decreases the Labour  cost.</a:t>
            </a:r>
          </a:p>
          <a:p>
            <a:pPr>
              <a:buClr>
                <a:srgbClr val="C00000"/>
              </a:buClr>
              <a:buFont typeface="Wingdings" panose="05000000000000000000" pitchFamily="2" charset="2"/>
              <a:buChar char="v"/>
            </a:pPr>
            <a:r>
              <a:rPr lang="en-IN" dirty="0"/>
              <a:t>Employee Training.</a:t>
            </a:r>
          </a:p>
          <a:p>
            <a:pPr>
              <a:buClr>
                <a:srgbClr val="C00000"/>
              </a:buClr>
              <a:buFont typeface="Wingdings" panose="05000000000000000000" pitchFamily="2" charset="2"/>
              <a:buChar char="v"/>
            </a:pPr>
            <a:r>
              <a:rPr lang="en-IN" dirty="0"/>
              <a:t>Explaining the Customers About Shipping Facilities.</a:t>
            </a:r>
          </a:p>
          <a:p>
            <a:pPr>
              <a:buClr>
                <a:srgbClr val="C00000"/>
              </a:buClr>
              <a:buFont typeface="Wingdings" panose="05000000000000000000" pitchFamily="2" charset="2"/>
              <a:buChar char="v"/>
            </a:pPr>
            <a:r>
              <a:rPr lang="en-IN" dirty="0"/>
              <a:t>Attracting customers by  keeping a lot of offers and Discounts.</a:t>
            </a:r>
          </a:p>
          <a:p>
            <a:pPr>
              <a:buClr>
                <a:srgbClr val="C00000"/>
              </a:buClr>
              <a:buFont typeface="Wingdings" panose="05000000000000000000" pitchFamily="2" charset="2"/>
              <a:buChar char="v"/>
            </a:pPr>
            <a:r>
              <a:rPr lang="en-IN" dirty="0"/>
              <a:t>Giving Advertisements in News papers, Social Media  to increase the demand in market.</a:t>
            </a:r>
          </a:p>
          <a:p>
            <a:pPr>
              <a:buClr>
                <a:srgbClr val="C00000"/>
              </a:buClr>
              <a:buFont typeface="Wingdings" panose="05000000000000000000" pitchFamily="2" charset="2"/>
              <a:buChar char="v"/>
            </a:pPr>
            <a:r>
              <a:rPr lang="en-IN" dirty="0"/>
              <a:t>Making availability through a external website in online.</a:t>
            </a:r>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marL="457200" indent="-457200">
              <a:buFont typeface="+mj-lt"/>
              <a:buAutoNum type="alphaUcPeriod"/>
            </a:pPr>
            <a:endParaRPr lang="en-IN" dirty="0"/>
          </a:p>
          <a:p>
            <a:endParaRPr lang="en-IN" dirty="0"/>
          </a:p>
        </p:txBody>
      </p:sp>
    </p:spTree>
    <p:extLst>
      <p:ext uri="{BB962C8B-B14F-4D97-AF65-F5344CB8AC3E}">
        <p14:creationId xmlns:p14="http://schemas.microsoft.com/office/powerpoint/2010/main" val="350867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F000B-4754-5DE3-F9B4-215671521984}"/>
              </a:ext>
            </a:extLst>
          </p:cNvPr>
          <p:cNvSpPr>
            <a:spLocks noGrp="1"/>
          </p:cNvSpPr>
          <p:nvPr>
            <p:ph type="title"/>
          </p:nvPr>
        </p:nvSpPr>
        <p:spPr>
          <a:xfrm>
            <a:off x="1066800" y="457518"/>
            <a:ext cx="10058400" cy="727470"/>
          </a:xfrm>
        </p:spPr>
        <p:txBody>
          <a:bodyPr/>
          <a:lstStyle/>
          <a:p>
            <a:pPr algn="ctr"/>
            <a:r>
              <a:rPr lang="en-IN" b="1" dirty="0">
                <a:ea typeface="Calibri" panose="020F0502020204030204" pitchFamily="34" charset="0"/>
                <a:cs typeface="Calibri" panose="020F0502020204030204" pitchFamily="34" charset="0"/>
              </a:rPr>
              <a:t>OBJECTIVE</a:t>
            </a:r>
          </a:p>
        </p:txBody>
      </p:sp>
      <p:sp>
        <p:nvSpPr>
          <p:cNvPr id="3" name="Content Placeholder 2">
            <a:extLst>
              <a:ext uri="{FF2B5EF4-FFF2-40B4-BE49-F238E27FC236}">
                <a16:creationId xmlns:a16="http://schemas.microsoft.com/office/drawing/2014/main" id="{15FAB809-135A-5BED-9BC9-41A0BB12C937}"/>
              </a:ext>
            </a:extLst>
          </p:cNvPr>
          <p:cNvSpPr>
            <a:spLocks noGrp="1"/>
          </p:cNvSpPr>
          <p:nvPr>
            <p:ph idx="1"/>
          </p:nvPr>
        </p:nvSpPr>
        <p:spPr>
          <a:xfrm>
            <a:off x="1066800" y="1615752"/>
            <a:ext cx="10058400" cy="4267200"/>
          </a:xfrm>
        </p:spPr>
        <p:txBody>
          <a:bodyPr/>
          <a:lstStyle/>
          <a:p>
            <a:pPr>
              <a:buClr>
                <a:srgbClr val="C00000"/>
              </a:buClr>
              <a:buFont typeface="Wingdings" panose="05000000000000000000" pitchFamily="2" charset="2"/>
              <a:buChar char="§"/>
            </a:pPr>
            <a:r>
              <a:rPr lang="en-IN" dirty="0">
                <a:ea typeface="Calibri" panose="020F0502020204030204" pitchFamily="34" charset="0"/>
              </a:rPr>
              <a:t>Coming off a successful fiscal year, Adventure Works Cycles is looking to broaden its market share by targeting their sales to their best customers, extending their product availability through an external Web site, and reducing their cost of sales through lower production costs.</a:t>
            </a:r>
          </a:p>
          <a:p>
            <a:pPr>
              <a:buClr>
                <a:srgbClr val="C00000"/>
              </a:buClr>
              <a:buFont typeface="Wingdings" panose="05000000000000000000" pitchFamily="2" charset="2"/>
              <a:buChar char="§"/>
            </a:pPr>
            <a:r>
              <a:rPr lang="en-US" dirty="0"/>
              <a:t>The main Motive of the project is to analyze the dataset  and get actionable insights to improve the business profitability and try to enlarge the company to more Countries By Identifying best  customers and to reduce the cost of sales by decreasing the production cost.</a:t>
            </a:r>
          </a:p>
          <a:p>
            <a:endParaRPr lang="en-IN" dirty="0"/>
          </a:p>
        </p:txBody>
      </p:sp>
    </p:spTree>
    <p:extLst>
      <p:ext uri="{BB962C8B-B14F-4D97-AF65-F5344CB8AC3E}">
        <p14:creationId xmlns:p14="http://schemas.microsoft.com/office/powerpoint/2010/main" val="266824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ED8F-5492-1104-431E-86F35D0B490C}"/>
              </a:ext>
            </a:extLst>
          </p:cNvPr>
          <p:cNvSpPr>
            <a:spLocks noGrp="1"/>
          </p:cNvSpPr>
          <p:nvPr>
            <p:ph type="title"/>
          </p:nvPr>
        </p:nvSpPr>
        <p:spPr>
          <a:xfrm>
            <a:off x="1066800" y="336220"/>
            <a:ext cx="10058400" cy="764792"/>
          </a:xfrm>
        </p:spPr>
        <p:txBody>
          <a:bodyPr/>
          <a:lstStyle/>
          <a:p>
            <a:pPr algn="ctr"/>
            <a:r>
              <a:rPr lang="en-IN" b="1" dirty="0"/>
              <a:t>DATA COLLECTION AND PREPARATION</a:t>
            </a:r>
          </a:p>
        </p:txBody>
      </p:sp>
      <p:sp>
        <p:nvSpPr>
          <p:cNvPr id="3" name="Content Placeholder 2">
            <a:extLst>
              <a:ext uri="{FF2B5EF4-FFF2-40B4-BE49-F238E27FC236}">
                <a16:creationId xmlns:a16="http://schemas.microsoft.com/office/drawing/2014/main" id="{AEA230D5-A76A-410B-6191-ECDA71978FCC}"/>
              </a:ext>
            </a:extLst>
          </p:cNvPr>
          <p:cNvSpPr>
            <a:spLocks noGrp="1"/>
          </p:cNvSpPr>
          <p:nvPr>
            <p:ph idx="1"/>
          </p:nvPr>
        </p:nvSpPr>
        <p:spPr>
          <a:xfrm>
            <a:off x="1066800" y="1427584"/>
            <a:ext cx="10316547" cy="4879910"/>
          </a:xfrm>
        </p:spPr>
        <p:txBody>
          <a:bodyPr>
            <a:normAutofit lnSpcReduction="10000"/>
          </a:bodyPr>
          <a:lstStyle/>
          <a:p>
            <a:pPr marL="0" indent="0">
              <a:buNone/>
            </a:pPr>
            <a:r>
              <a:rPr lang="en-IN" dirty="0"/>
              <a:t>Data Source Details:</a:t>
            </a:r>
          </a:p>
          <a:p>
            <a:pPr>
              <a:buClr>
                <a:srgbClr val="C00000"/>
              </a:buClr>
              <a:buFont typeface="Wingdings" panose="05000000000000000000" pitchFamily="2" charset="2"/>
              <a:buChar char="§"/>
            </a:pPr>
            <a:r>
              <a:rPr lang="en-IN" dirty="0"/>
              <a:t>Provided by - Team Leader Terli Naveen Kumar</a:t>
            </a:r>
          </a:p>
          <a:p>
            <a:pPr>
              <a:buClr>
                <a:srgbClr val="C00000"/>
              </a:buClr>
              <a:buFont typeface="Wingdings" panose="05000000000000000000" pitchFamily="2" charset="2"/>
              <a:buChar char="§"/>
            </a:pPr>
            <a:r>
              <a:rPr lang="en-IN" dirty="0"/>
              <a:t>Date received –29-07-2025</a:t>
            </a:r>
          </a:p>
          <a:p>
            <a:pPr>
              <a:buClr>
                <a:srgbClr val="C00000"/>
              </a:buClr>
              <a:buFont typeface="Wingdings" panose="05000000000000000000" pitchFamily="2" charset="2"/>
              <a:buChar char="§"/>
            </a:pPr>
            <a:r>
              <a:rPr lang="en-IN" dirty="0"/>
              <a:t>Delivery Method –Through Gmail.</a:t>
            </a:r>
          </a:p>
          <a:p>
            <a:pPr marL="0" indent="0">
              <a:buNone/>
            </a:pPr>
            <a:r>
              <a:rPr lang="en-IN" dirty="0"/>
              <a:t>Data Overview:</a:t>
            </a:r>
          </a:p>
          <a:p>
            <a:pPr>
              <a:buClr>
                <a:srgbClr val="C00000"/>
              </a:buClr>
              <a:buFont typeface="Wingdings" panose="05000000000000000000" pitchFamily="2" charset="2"/>
              <a:buChar char="§"/>
            </a:pPr>
            <a:r>
              <a:rPr lang="en-IN" dirty="0"/>
              <a:t>Format – Excel  .xlsx</a:t>
            </a:r>
          </a:p>
          <a:p>
            <a:pPr>
              <a:buClr>
                <a:srgbClr val="C00000"/>
              </a:buClr>
              <a:buFont typeface="Wingdings" panose="05000000000000000000" pitchFamily="2" charset="2"/>
              <a:buChar char="§"/>
            </a:pPr>
            <a:r>
              <a:rPr lang="en-IN" dirty="0"/>
              <a:t>No. of Tables – 8</a:t>
            </a:r>
          </a:p>
          <a:p>
            <a:pPr>
              <a:buClr>
                <a:srgbClr val="C00000"/>
              </a:buClr>
              <a:buFont typeface="Wingdings" panose="05000000000000000000" pitchFamily="2" charset="2"/>
              <a:buChar char="§"/>
            </a:pPr>
            <a:r>
              <a:rPr lang="en-IN" dirty="0"/>
              <a:t>Table names – Dim date, Dim Customers, Dim sales Territory, DimProduct, Dimproductcategory, DimProdSubCategory, FactInternetSales, FactinternetSales_new</a:t>
            </a:r>
          </a:p>
        </p:txBody>
      </p:sp>
    </p:spTree>
    <p:extLst>
      <p:ext uri="{BB962C8B-B14F-4D97-AF65-F5344CB8AC3E}">
        <p14:creationId xmlns:p14="http://schemas.microsoft.com/office/powerpoint/2010/main" val="123051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118B5-815A-10B3-8010-2B66C2D36F63}"/>
              </a:ext>
            </a:extLst>
          </p:cNvPr>
          <p:cNvSpPr>
            <a:spLocks noGrp="1"/>
          </p:cNvSpPr>
          <p:nvPr>
            <p:ph idx="1"/>
          </p:nvPr>
        </p:nvSpPr>
        <p:spPr>
          <a:xfrm>
            <a:off x="1066800" y="475861"/>
            <a:ext cx="10058400" cy="5696340"/>
          </a:xfrm>
        </p:spPr>
        <p:txBody>
          <a:bodyPr>
            <a:normAutofit/>
          </a:bodyPr>
          <a:lstStyle/>
          <a:p>
            <a:pPr marL="0" indent="0">
              <a:buNone/>
            </a:pPr>
            <a:r>
              <a:rPr lang="en-IN" dirty="0"/>
              <a:t>Data Lineage &amp; Transformations:</a:t>
            </a:r>
          </a:p>
          <a:p>
            <a:pPr>
              <a:buClr>
                <a:srgbClr val="C00000"/>
              </a:buClr>
              <a:buFont typeface="Wingdings" panose="05000000000000000000" pitchFamily="2" charset="2"/>
              <a:buChar char="§"/>
            </a:pPr>
            <a:r>
              <a:rPr lang="en-IN" dirty="0"/>
              <a:t>I have assigned proper data type of each and every columns.</a:t>
            </a:r>
          </a:p>
          <a:p>
            <a:pPr>
              <a:buClr>
                <a:srgbClr val="C00000"/>
              </a:buClr>
              <a:buFont typeface="Wingdings" panose="05000000000000000000" pitchFamily="2" charset="2"/>
              <a:buChar char="§"/>
            </a:pPr>
            <a:r>
              <a:rPr lang="en-IN" dirty="0"/>
              <a:t>Removed Unwanted Columns.</a:t>
            </a:r>
          </a:p>
          <a:p>
            <a:pPr>
              <a:buClr>
                <a:srgbClr val="C00000"/>
              </a:buClr>
              <a:buFont typeface="Wingdings" panose="05000000000000000000" pitchFamily="2" charset="2"/>
              <a:buChar char="§"/>
            </a:pPr>
            <a:r>
              <a:rPr lang="en-IN" dirty="0"/>
              <a:t>Added  Custom Calculated Columns.</a:t>
            </a:r>
          </a:p>
          <a:p>
            <a:pPr>
              <a:buClr>
                <a:srgbClr val="C00000"/>
              </a:buClr>
              <a:buFont typeface="Wingdings" panose="05000000000000000000" pitchFamily="2" charset="2"/>
              <a:buChar char="§"/>
            </a:pPr>
            <a:r>
              <a:rPr lang="en-IN" dirty="0"/>
              <a:t>Append the Factinternetsales and FactinternetSales_new Tables.</a:t>
            </a:r>
          </a:p>
          <a:p>
            <a:pPr>
              <a:buClr>
                <a:srgbClr val="C00000"/>
              </a:buClr>
              <a:buFont typeface="Wingdings" panose="05000000000000000000" pitchFamily="2" charset="2"/>
              <a:buChar char="§"/>
            </a:pPr>
            <a:r>
              <a:rPr lang="en-IN" dirty="0"/>
              <a:t>I have done with merging the tables which consists all Product details.</a:t>
            </a:r>
          </a:p>
          <a:p>
            <a:pPr>
              <a:buClr>
                <a:srgbClr val="C00000"/>
              </a:buClr>
              <a:buFont typeface="Wingdings" panose="05000000000000000000" pitchFamily="2" charset="2"/>
              <a:buChar char="§"/>
            </a:pPr>
            <a:r>
              <a:rPr lang="en-IN" dirty="0"/>
              <a:t>Created relationships between each and every tables.</a:t>
            </a:r>
          </a:p>
          <a:p>
            <a:pPr>
              <a:buClr>
                <a:srgbClr val="C00000"/>
              </a:buClr>
              <a:buFont typeface="Wingdings" panose="05000000000000000000" pitchFamily="2" charset="2"/>
              <a:buChar char="§"/>
            </a:pPr>
            <a:r>
              <a:rPr lang="en-IN" dirty="0"/>
              <a:t>The type of Relationship is one to Many.</a:t>
            </a:r>
          </a:p>
          <a:p>
            <a:pPr>
              <a:buClr>
                <a:srgbClr val="C00000"/>
              </a:buClr>
              <a:buFont typeface="Wingdings" panose="05000000000000000000" pitchFamily="2" charset="2"/>
              <a:buChar char="§"/>
            </a:pPr>
            <a:r>
              <a:rPr lang="en-IN" dirty="0"/>
              <a:t>Replaced Nulls in Measure Columns with 0.</a:t>
            </a:r>
          </a:p>
          <a:p>
            <a:pPr>
              <a:buClr>
                <a:srgbClr val="C00000"/>
              </a:buClr>
              <a:buFont typeface="Wingdings" panose="05000000000000000000" pitchFamily="2" charset="2"/>
              <a:buChar char="§"/>
            </a:pPr>
            <a:r>
              <a:rPr lang="en-IN" dirty="0"/>
              <a:t>Replaced Nulls in dimension Columns with NA.</a:t>
            </a:r>
          </a:p>
        </p:txBody>
      </p:sp>
    </p:spTree>
    <p:extLst>
      <p:ext uri="{BB962C8B-B14F-4D97-AF65-F5344CB8AC3E}">
        <p14:creationId xmlns:p14="http://schemas.microsoft.com/office/powerpoint/2010/main" val="203407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1E7D-9417-65D2-3B11-5ADBAE351044}"/>
              </a:ext>
            </a:extLst>
          </p:cNvPr>
          <p:cNvSpPr>
            <a:spLocks noGrp="1"/>
          </p:cNvSpPr>
          <p:nvPr>
            <p:ph type="title"/>
          </p:nvPr>
        </p:nvSpPr>
        <p:spPr>
          <a:xfrm>
            <a:off x="852197" y="472490"/>
            <a:ext cx="10058400" cy="690147"/>
          </a:xfrm>
        </p:spPr>
        <p:txBody>
          <a:bodyPr/>
          <a:lstStyle/>
          <a:p>
            <a:pPr algn="ctr"/>
            <a:r>
              <a:rPr lang="en-IN" b="1" dirty="0"/>
              <a:t>ABOUT THE DATASET –STAR SCHEMA</a:t>
            </a:r>
          </a:p>
        </p:txBody>
      </p:sp>
      <p:pic>
        <p:nvPicPr>
          <p:cNvPr id="4" name="image1.png">
            <a:extLst>
              <a:ext uri="{FF2B5EF4-FFF2-40B4-BE49-F238E27FC236}">
                <a16:creationId xmlns:a16="http://schemas.microsoft.com/office/drawing/2014/main" id="{F68BD4C9-72D2-4974-F449-DA729D91C359}"/>
              </a:ext>
            </a:extLst>
          </p:cNvPr>
          <p:cNvPicPr>
            <a:picLocks noGrp="1"/>
          </p:cNvPicPr>
          <p:nvPr>
            <p:ph idx="1"/>
          </p:nvPr>
        </p:nvPicPr>
        <p:blipFill>
          <a:blip r:embed="rId2"/>
          <a:srcRect/>
          <a:stretch>
            <a:fillRect/>
          </a:stretch>
        </p:blipFill>
        <p:spPr>
          <a:xfrm>
            <a:off x="1147665" y="1959430"/>
            <a:ext cx="9881119" cy="4081006"/>
          </a:xfrm>
          <a:prstGeom prst="rect">
            <a:avLst/>
          </a:prstGeom>
          <a:ln>
            <a:solidFill>
              <a:schemeClr val="tx1"/>
            </a:solidFill>
          </a:ln>
        </p:spPr>
      </p:pic>
    </p:spTree>
    <p:extLst>
      <p:ext uri="{BB962C8B-B14F-4D97-AF65-F5344CB8AC3E}">
        <p14:creationId xmlns:p14="http://schemas.microsoft.com/office/powerpoint/2010/main" val="35952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7290-06C0-61F1-B972-97C02E0AC045}"/>
              </a:ext>
            </a:extLst>
          </p:cNvPr>
          <p:cNvSpPr>
            <a:spLocks noGrp="1"/>
          </p:cNvSpPr>
          <p:nvPr>
            <p:ph type="title"/>
          </p:nvPr>
        </p:nvSpPr>
        <p:spPr>
          <a:xfrm>
            <a:off x="1066800" y="457518"/>
            <a:ext cx="10058400" cy="517530"/>
          </a:xfrm>
        </p:spPr>
        <p:txBody>
          <a:bodyPr>
            <a:noAutofit/>
          </a:bodyPr>
          <a:lstStyle/>
          <a:p>
            <a:pPr algn="ctr"/>
            <a:r>
              <a:rPr lang="en-IN" b="1" dirty="0"/>
              <a:t>TOOLS </a:t>
            </a:r>
          </a:p>
        </p:txBody>
      </p:sp>
      <p:sp>
        <p:nvSpPr>
          <p:cNvPr id="3" name="Content Placeholder 2">
            <a:extLst>
              <a:ext uri="{FF2B5EF4-FFF2-40B4-BE49-F238E27FC236}">
                <a16:creationId xmlns:a16="http://schemas.microsoft.com/office/drawing/2014/main" id="{60045589-869A-88D6-21E0-B098670F15E8}"/>
              </a:ext>
            </a:extLst>
          </p:cNvPr>
          <p:cNvSpPr>
            <a:spLocks noGrp="1"/>
          </p:cNvSpPr>
          <p:nvPr>
            <p:ph idx="1"/>
          </p:nvPr>
        </p:nvSpPr>
        <p:spPr>
          <a:xfrm>
            <a:off x="1066800" y="1373155"/>
            <a:ext cx="10058400" cy="4831701"/>
          </a:xfrm>
        </p:spPr>
        <p:txBody>
          <a:bodyPr/>
          <a:lstStyle/>
          <a:p>
            <a:pPr marL="457200" indent="-457200">
              <a:buClr>
                <a:srgbClr val="C00000"/>
              </a:buClr>
              <a:buFont typeface="+mj-lt"/>
              <a:buAutoNum type="arabicPeriod"/>
            </a:pPr>
            <a:r>
              <a:rPr lang="en-IN" dirty="0"/>
              <a:t>Excel – Used for data cleaning in power query tab , create Relationships in power pivot and Finally For Data Visualization.</a:t>
            </a:r>
          </a:p>
          <a:p>
            <a:pPr marL="457200" indent="-457200">
              <a:buClr>
                <a:srgbClr val="C00000"/>
              </a:buClr>
              <a:buFont typeface="+mj-lt"/>
              <a:buAutoNum type="arabicPeriod"/>
            </a:pPr>
            <a:r>
              <a:rPr lang="en-IN" dirty="0"/>
              <a:t>Power BI – A widely Used tool for Creating Data Visualization and get Hidden insights To improve the business.</a:t>
            </a:r>
          </a:p>
          <a:p>
            <a:pPr marL="457200" indent="-457200">
              <a:buClr>
                <a:srgbClr val="C00000"/>
              </a:buClr>
              <a:buFont typeface="+mj-lt"/>
              <a:buAutoNum type="arabicPeriod"/>
            </a:pPr>
            <a:r>
              <a:rPr lang="en-IN" dirty="0"/>
              <a:t>SQL- </a:t>
            </a:r>
            <a:r>
              <a:rPr lang="en-US" dirty="0"/>
              <a:t>Data Retrieval and Extraction: SQL allows analysts to Query data bases and extract specific  subsets of data based on defined criteria.</a:t>
            </a:r>
          </a:p>
          <a:p>
            <a:pPr marL="457200" indent="-457200">
              <a:buClr>
                <a:srgbClr val="C00000"/>
              </a:buClr>
              <a:buFont typeface="+mj-lt"/>
              <a:buAutoNum type="arabicPeriod"/>
            </a:pPr>
            <a:r>
              <a:rPr lang="en-US" dirty="0"/>
              <a:t>Tableau –  It is used to quickly transform complex data into easily understandable, interactive, and shareable visual dashboards and reports, which helps them discover trends, gain insights, and make data-driven business decisions. </a:t>
            </a:r>
          </a:p>
          <a:p>
            <a:pPr marL="0" indent="0">
              <a:buNone/>
            </a:pPr>
            <a:r>
              <a:rPr lang="en-US" dirty="0"/>
              <a:t>       </a:t>
            </a:r>
          </a:p>
          <a:p>
            <a:pPr marL="457200" indent="-457200">
              <a:buFont typeface="+mj-lt"/>
              <a:buAutoNum type="arabicPeriod"/>
            </a:pPr>
            <a:endParaRPr lang="en-US" dirty="0"/>
          </a:p>
          <a:p>
            <a:endParaRPr lang="en-US" dirty="0"/>
          </a:p>
          <a:p>
            <a:pPr marL="457200" indent="-457200">
              <a:buFont typeface="+mj-lt"/>
              <a:buAutoNum type="arabicPeriod"/>
            </a:pPr>
            <a:endParaRPr lang="en-IN" dirty="0"/>
          </a:p>
          <a:p>
            <a:pPr marL="457200" indent="-457200">
              <a:buFont typeface="+mj-lt"/>
              <a:buAutoNum type="arabicPeriod"/>
            </a:pPr>
            <a:endParaRPr lang="en-IN" dirty="0"/>
          </a:p>
          <a:p>
            <a:pPr marL="0" indent="0">
              <a:buNone/>
            </a:pPr>
            <a:endParaRPr lang="en-IN" dirty="0"/>
          </a:p>
        </p:txBody>
      </p:sp>
    </p:spTree>
    <p:extLst>
      <p:ext uri="{BB962C8B-B14F-4D97-AF65-F5344CB8AC3E}">
        <p14:creationId xmlns:p14="http://schemas.microsoft.com/office/powerpoint/2010/main" val="358249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14AC-87D3-031C-56B6-805E8D694AA3}"/>
              </a:ext>
            </a:extLst>
          </p:cNvPr>
          <p:cNvSpPr>
            <a:spLocks noGrp="1"/>
          </p:cNvSpPr>
          <p:nvPr>
            <p:ph type="title"/>
          </p:nvPr>
        </p:nvSpPr>
        <p:spPr>
          <a:xfrm>
            <a:off x="1001486" y="261576"/>
            <a:ext cx="10058400" cy="494203"/>
          </a:xfrm>
        </p:spPr>
        <p:txBody>
          <a:bodyPr>
            <a:noAutofit/>
          </a:bodyPr>
          <a:lstStyle/>
          <a:p>
            <a:pPr algn="ctr"/>
            <a:r>
              <a:rPr lang="en-IN" b="1" dirty="0"/>
              <a:t>DASHBOARD DESIGNS-EXCEL DASHBOARD</a:t>
            </a:r>
          </a:p>
        </p:txBody>
      </p:sp>
      <p:pic>
        <p:nvPicPr>
          <p:cNvPr id="9" name="Content Placeholder 8">
            <a:extLst>
              <a:ext uri="{FF2B5EF4-FFF2-40B4-BE49-F238E27FC236}">
                <a16:creationId xmlns:a16="http://schemas.microsoft.com/office/drawing/2014/main" id="{CD69044D-686D-DF7E-D433-A7B064F01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608" y="951722"/>
            <a:ext cx="11090359" cy="5644702"/>
          </a:xfrm>
        </p:spPr>
      </p:pic>
    </p:spTree>
    <p:extLst>
      <p:ext uri="{BB962C8B-B14F-4D97-AF65-F5344CB8AC3E}">
        <p14:creationId xmlns:p14="http://schemas.microsoft.com/office/powerpoint/2010/main" val="243448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BD12-7A24-D7C3-9E12-766400392A88}"/>
              </a:ext>
            </a:extLst>
          </p:cNvPr>
          <p:cNvSpPr>
            <a:spLocks noGrp="1"/>
          </p:cNvSpPr>
          <p:nvPr>
            <p:ph type="title"/>
          </p:nvPr>
        </p:nvSpPr>
        <p:spPr>
          <a:xfrm>
            <a:off x="1066800" y="345551"/>
            <a:ext cx="10058400" cy="503535"/>
          </a:xfrm>
        </p:spPr>
        <p:txBody>
          <a:bodyPr>
            <a:noAutofit/>
          </a:bodyPr>
          <a:lstStyle/>
          <a:p>
            <a:pPr algn="ctr"/>
            <a:r>
              <a:rPr lang="en-IN" b="1" dirty="0"/>
              <a:t>TABLEAU DASHBOARD</a:t>
            </a:r>
          </a:p>
        </p:txBody>
      </p:sp>
      <p:pic>
        <p:nvPicPr>
          <p:cNvPr id="5" name="Content Placeholder 4">
            <a:extLst>
              <a:ext uri="{FF2B5EF4-FFF2-40B4-BE49-F238E27FC236}">
                <a16:creationId xmlns:a16="http://schemas.microsoft.com/office/drawing/2014/main" id="{6A401E2D-EF17-D947-FF2F-9970CBD934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816" y="951722"/>
            <a:ext cx="10967580" cy="5747658"/>
          </a:xfrm>
        </p:spPr>
      </p:pic>
    </p:spTree>
    <p:extLst>
      <p:ext uri="{BB962C8B-B14F-4D97-AF65-F5344CB8AC3E}">
        <p14:creationId xmlns:p14="http://schemas.microsoft.com/office/powerpoint/2010/main" val="67425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633</TotalTime>
  <Words>1073</Words>
  <Application>Microsoft Office PowerPoint</Application>
  <PresentationFormat>Widescreen</PresentationFormat>
  <Paragraphs>82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vt:lpstr>
      <vt:lpstr>Wingdings</vt:lpstr>
      <vt:lpstr>Cherry Blossom 16x9</vt:lpstr>
      <vt:lpstr>ADVENTURE  WORKS              PROJECT</vt:lpstr>
      <vt:lpstr>INTRODUCTION</vt:lpstr>
      <vt:lpstr>OBJECTIVE</vt:lpstr>
      <vt:lpstr>DATA COLLECTION AND PREPARATION</vt:lpstr>
      <vt:lpstr>PowerPoint Presentation</vt:lpstr>
      <vt:lpstr>ABOUT THE DATASET –STAR SCHEMA</vt:lpstr>
      <vt:lpstr>TOOLS </vt:lpstr>
      <vt:lpstr>DASHBOARD DESIGNS-EXCEL DASHBOARD</vt:lpstr>
      <vt:lpstr>TABLEAU DASHBOARD</vt:lpstr>
      <vt:lpstr>POWER BI DASHBOARD OVERVIEW</vt:lpstr>
      <vt:lpstr>CUSTOMER ANALYSIS BY SALES</vt:lpstr>
      <vt:lpstr>CUSTOMER ANALYSIS BY PROFIT</vt:lpstr>
      <vt:lpstr>PRODUCT ANALYSIS</vt:lpstr>
      <vt:lpstr>SQL QUERIES</vt:lpstr>
      <vt:lpstr>PowerPoint Presentation</vt:lpstr>
      <vt:lpstr>KEY INSIGHTS&amp; RECOMMENDATIONS</vt:lpstr>
      <vt:lpstr>PowerPoint Presentation</vt:lpstr>
      <vt:lpstr>PowerPoint Presentation</vt:lpstr>
      <vt:lpstr>Extending Product Availability Through an External Website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SHAIK SHAHINA</dc:creator>
  <cp:lastModifiedBy>Shabdajit Lawhare</cp:lastModifiedBy>
  <cp:revision>8</cp:revision>
  <dcterms:created xsi:type="dcterms:W3CDTF">2025-08-24T08:39:58Z</dcterms:created>
  <dcterms:modified xsi:type="dcterms:W3CDTF">2025-11-14T15:59:46Z</dcterms:modified>
</cp:coreProperties>
</file>